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85" autoAdjust="0"/>
  </p:normalViewPr>
  <p:slideViewPr>
    <p:cSldViewPr>
      <p:cViewPr>
        <p:scale>
          <a:sx n="96" d="100"/>
          <a:sy n="96" d="100"/>
        </p:scale>
        <p:origin x="-1066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CC4F23-B3B6-4F72-985E-F36CFB75411D}" type="datetimeFigureOut">
              <a:rPr lang="en-AU" smtClean="0"/>
              <a:t>11/02/2012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41CE6-FA76-4D5B-A836-58E755633F7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6271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941CE6-FA76-4D5B-A836-58E755633F76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79343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89573-277A-4AC5-8330-96E9CF690873}" type="datetimeFigureOut">
              <a:rPr lang="en-AU" smtClean="0"/>
              <a:t>11/02/2012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EA49-9499-4C3B-AF5F-A6F98300A4B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2682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89573-277A-4AC5-8330-96E9CF690873}" type="datetimeFigureOut">
              <a:rPr lang="en-AU" smtClean="0"/>
              <a:t>11/02/2012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EA49-9499-4C3B-AF5F-A6F98300A4B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45929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89573-277A-4AC5-8330-96E9CF690873}" type="datetimeFigureOut">
              <a:rPr lang="en-AU" smtClean="0"/>
              <a:t>11/02/2012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EA49-9499-4C3B-AF5F-A6F98300A4B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9282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89573-277A-4AC5-8330-96E9CF690873}" type="datetimeFigureOut">
              <a:rPr lang="en-AU" smtClean="0"/>
              <a:t>11/02/2012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EA49-9499-4C3B-AF5F-A6F98300A4B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5636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89573-277A-4AC5-8330-96E9CF690873}" type="datetimeFigureOut">
              <a:rPr lang="en-AU" smtClean="0"/>
              <a:t>11/02/2012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EA49-9499-4C3B-AF5F-A6F98300A4B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3180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89573-277A-4AC5-8330-96E9CF690873}" type="datetimeFigureOut">
              <a:rPr lang="en-AU" smtClean="0"/>
              <a:t>11/02/2012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EA49-9499-4C3B-AF5F-A6F98300A4B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207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89573-277A-4AC5-8330-96E9CF690873}" type="datetimeFigureOut">
              <a:rPr lang="en-AU" smtClean="0"/>
              <a:t>11/02/2012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EA49-9499-4C3B-AF5F-A6F98300A4B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2755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89573-277A-4AC5-8330-96E9CF690873}" type="datetimeFigureOut">
              <a:rPr lang="en-AU" smtClean="0"/>
              <a:t>11/02/2012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EA49-9499-4C3B-AF5F-A6F98300A4B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5439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89573-277A-4AC5-8330-96E9CF690873}" type="datetimeFigureOut">
              <a:rPr lang="en-AU" smtClean="0"/>
              <a:t>11/02/2012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EA49-9499-4C3B-AF5F-A6F98300A4B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4485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89573-277A-4AC5-8330-96E9CF690873}" type="datetimeFigureOut">
              <a:rPr lang="en-AU" smtClean="0"/>
              <a:t>11/02/2012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EA49-9499-4C3B-AF5F-A6F98300A4B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2471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89573-277A-4AC5-8330-96E9CF690873}" type="datetimeFigureOut">
              <a:rPr lang="en-AU" smtClean="0"/>
              <a:t>11/02/2012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BEA49-9499-4C3B-AF5F-A6F98300A4B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3230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89573-277A-4AC5-8330-96E9CF690873}" type="datetimeFigureOut">
              <a:rPr lang="en-AU" smtClean="0"/>
              <a:t>11/02/2012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BEA49-9499-4C3B-AF5F-A6F98300A4B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0590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2226" y="116632"/>
            <a:ext cx="4034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Project  Communication Strategy Model</a:t>
            </a:r>
            <a:endParaRPr lang="en-AU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3943375" y="1170830"/>
            <a:ext cx="0" cy="7686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2960082" y="841926"/>
            <a:ext cx="0" cy="7686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ounded Rectangle 77"/>
          <p:cNvSpPr/>
          <p:nvPr/>
        </p:nvSpPr>
        <p:spPr>
          <a:xfrm>
            <a:off x="1116280" y="589883"/>
            <a:ext cx="3078091" cy="24682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>
                <a:solidFill>
                  <a:schemeClr val="tx1"/>
                </a:solidFill>
              </a:rPr>
              <a:t>E</a:t>
            </a:r>
            <a:r>
              <a:rPr lang="en-AU" sz="1200" dirty="0" smtClean="0">
                <a:solidFill>
                  <a:schemeClr val="tx1"/>
                </a:solidFill>
              </a:rPr>
              <a:t>vent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2467186" y="920917"/>
            <a:ext cx="1038361" cy="24469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Reportable?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690316" y="918787"/>
            <a:ext cx="504055" cy="24682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No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690316" y="1241188"/>
            <a:ext cx="504055" cy="24682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End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1656702" y="918787"/>
            <a:ext cx="648072" cy="24682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Yes</a:t>
            </a:r>
            <a:endParaRPr lang="en-AU" sz="1200" dirty="0">
              <a:solidFill>
                <a:schemeClr val="tx1"/>
              </a:solidFill>
            </a:endParaRPr>
          </a:p>
        </p:txBody>
      </p:sp>
      <p:cxnSp>
        <p:nvCxnSpPr>
          <p:cNvPr id="93" name="Straight Connector 92"/>
          <p:cNvCxnSpPr>
            <a:stCxn id="83" idx="3"/>
            <a:endCxn id="85" idx="1"/>
          </p:cNvCxnSpPr>
          <p:nvPr/>
        </p:nvCxnSpPr>
        <p:spPr>
          <a:xfrm flipV="1">
            <a:off x="3505547" y="1042202"/>
            <a:ext cx="184769" cy="1065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ounded Rectangle 95"/>
          <p:cNvSpPr/>
          <p:nvPr/>
        </p:nvSpPr>
        <p:spPr>
          <a:xfrm>
            <a:off x="222226" y="1673723"/>
            <a:ext cx="1859898" cy="24469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Channel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101" name="Rounded Rectangle 100"/>
          <p:cNvSpPr/>
          <p:nvPr/>
        </p:nvSpPr>
        <p:spPr>
          <a:xfrm>
            <a:off x="2227413" y="1650256"/>
            <a:ext cx="3520401" cy="24469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Medium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102" name="Rounded Rectangle 101"/>
          <p:cNvSpPr/>
          <p:nvPr/>
        </p:nvSpPr>
        <p:spPr>
          <a:xfrm>
            <a:off x="6018811" y="1650257"/>
            <a:ext cx="2966986" cy="24469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Delivery</a:t>
            </a:r>
            <a:endParaRPr lang="en-AU" sz="1200" dirty="0">
              <a:solidFill>
                <a:schemeClr val="tx1"/>
              </a:solidFill>
            </a:endParaRPr>
          </a:p>
        </p:txBody>
      </p:sp>
      <p:cxnSp>
        <p:nvCxnSpPr>
          <p:cNvPr id="196" name="Straight Connector 195"/>
          <p:cNvCxnSpPr/>
          <p:nvPr/>
        </p:nvCxnSpPr>
        <p:spPr>
          <a:xfrm flipV="1">
            <a:off x="2294191" y="1043267"/>
            <a:ext cx="184769" cy="1065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/>
          <p:nvPr/>
        </p:nvCxnSpPr>
        <p:spPr>
          <a:xfrm flipV="1">
            <a:off x="1116280" y="1028837"/>
            <a:ext cx="540422" cy="12411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/>
          <p:nvPr/>
        </p:nvCxnSpPr>
        <p:spPr>
          <a:xfrm flipV="1">
            <a:off x="1116280" y="1041248"/>
            <a:ext cx="0" cy="609009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Rounded Rectangle 206"/>
          <p:cNvSpPr/>
          <p:nvPr/>
        </p:nvSpPr>
        <p:spPr>
          <a:xfrm>
            <a:off x="211694" y="3983310"/>
            <a:ext cx="850842" cy="725984"/>
          </a:xfrm>
          <a:prstGeom prst="roundRect">
            <a:avLst/>
          </a:prstGeom>
          <a:solidFill>
            <a:schemeClr val="accent1">
              <a:alpha val="50000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800" dirty="0">
              <a:solidFill>
                <a:schemeClr val="tx1"/>
              </a:solidFill>
            </a:endParaRPr>
          </a:p>
        </p:txBody>
      </p:sp>
      <p:sp>
        <p:nvSpPr>
          <p:cNvPr id="209" name="Right Arrow 208"/>
          <p:cNvSpPr/>
          <p:nvPr/>
        </p:nvSpPr>
        <p:spPr>
          <a:xfrm>
            <a:off x="457094" y="4019314"/>
            <a:ext cx="360040" cy="432048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0" name="TextBox 209"/>
          <p:cNvSpPr txBox="1"/>
          <p:nvPr/>
        </p:nvSpPr>
        <p:spPr>
          <a:xfrm>
            <a:off x="249880" y="4451362"/>
            <a:ext cx="792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00" dirty="0" smtClean="0"/>
              <a:t>Stakeholders</a:t>
            </a:r>
            <a:endParaRPr lang="en-AU" sz="800" dirty="0"/>
          </a:p>
        </p:txBody>
      </p:sp>
      <p:sp>
        <p:nvSpPr>
          <p:cNvPr id="212" name="Rounded Rectangle 211"/>
          <p:cNvSpPr/>
          <p:nvPr/>
        </p:nvSpPr>
        <p:spPr>
          <a:xfrm>
            <a:off x="211693" y="4840688"/>
            <a:ext cx="850842" cy="725984"/>
          </a:xfrm>
          <a:prstGeom prst="roundRect">
            <a:avLst/>
          </a:prstGeom>
          <a:solidFill>
            <a:schemeClr val="accent1">
              <a:alpha val="50000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800" dirty="0">
              <a:solidFill>
                <a:schemeClr val="tx1"/>
              </a:solidFill>
            </a:endParaRPr>
          </a:p>
        </p:txBody>
      </p:sp>
      <p:sp>
        <p:nvSpPr>
          <p:cNvPr id="214" name="Right Arrow 213"/>
          <p:cNvSpPr/>
          <p:nvPr/>
        </p:nvSpPr>
        <p:spPr>
          <a:xfrm rot="5400000">
            <a:off x="457093" y="4876692"/>
            <a:ext cx="360040" cy="432048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5" name="TextBox 214"/>
          <p:cNvSpPr txBox="1"/>
          <p:nvPr/>
        </p:nvSpPr>
        <p:spPr>
          <a:xfrm>
            <a:off x="249879" y="5272736"/>
            <a:ext cx="792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00" dirty="0" smtClean="0"/>
              <a:t>Project Team</a:t>
            </a:r>
            <a:endParaRPr lang="en-AU" sz="800" dirty="0"/>
          </a:p>
        </p:txBody>
      </p:sp>
      <p:sp>
        <p:nvSpPr>
          <p:cNvPr id="37" name="TextBox 36"/>
          <p:cNvSpPr txBox="1"/>
          <p:nvPr/>
        </p:nvSpPr>
        <p:spPr>
          <a:xfrm>
            <a:off x="1148097" y="3998068"/>
            <a:ext cx="966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dirty="0" smtClean="0"/>
              <a:t>1………………………….</a:t>
            </a:r>
          </a:p>
          <a:p>
            <a:r>
              <a:rPr lang="en-AU" sz="800" dirty="0" smtClean="0"/>
              <a:t>2………………………….</a:t>
            </a:r>
          </a:p>
          <a:p>
            <a:r>
              <a:rPr lang="en-AU" sz="800" dirty="0" smtClean="0"/>
              <a:t>3………………………….</a:t>
            </a:r>
          </a:p>
          <a:p>
            <a:r>
              <a:rPr lang="en-AU" sz="800" dirty="0" smtClean="0"/>
              <a:t>4………………………….</a:t>
            </a:r>
          </a:p>
          <a:p>
            <a:r>
              <a:rPr lang="en-AU" sz="800" dirty="0" smtClean="0"/>
              <a:t>5………………………….</a:t>
            </a:r>
            <a:endParaRPr lang="en-AU" sz="800" dirty="0"/>
          </a:p>
        </p:txBody>
      </p:sp>
      <p:sp>
        <p:nvSpPr>
          <p:cNvPr id="38" name="Rectangle 37"/>
          <p:cNvSpPr/>
          <p:nvPr/>
        </p:nvSpPr>
        <p:spPr>
          <a:xfrm>
            <a:off x="1173849" y="4089945"/>
            <a:ext cx="850842" cy="722833"/>
          </a:xfrm>
          <a:prstGeom prst="rect">
            <a:avLst/>
          </a:prstGeom>
          <a:solidFill>
            <a:schemeClr val="accent1">
              <a:alpha val="50000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9" name="TextBox 38"/>
          <p:cNvSpPr txBox="1"/>
          <p:nvPr/>
        </p:nvSpPr>
        <p:spPr>
          <a:xfrm>
            <a:off x="1152711" y="4850025"/>
            <a:ext cx="966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dirty="0" smtClean="0"/>
              <a:t>1………………………….</a:t>
            </a:r>
          </a:p>
          <a:p>
            <a:r>
              <a:rPr lang="en-AU" sz="800" dirty="0" smtClean="0"/>
              <a:t>2………………………….</a:t>
            </a:r>
          </a:p>
          <a:p>
            <a:r>
              <a:rPr lang="en-AU" sz="800" dirty="0" smtClean="0"/>
              <a:t>3………………………….</a:t>
            </a:r>
          </a:p>
          <a:p>
            <a:r>
              <a:rPr lang="en-AU" sz="800" dirty="0" smtClean="0"/>
              <a:t>4………………………….</a:t>
            </a:r>
          </a:p>
          <a:p>
            <a:r>
              <a:rPr lang="en-AU" sz="800" dirty="0" smtClean="0"/>
              <a:t>5………………………….</a:t>
            </a:r>
            <a:endParaRPr lang="en-AU" sz="800" dirty="0"/>
          </a:p>
        </p:txBody>
      </p:sp>
      <p:sp>
        <p:nvSpPr>
          <p:cNvPr id="40" name="Rectangle 39"/>
          <p:cNvSpPr/>
          <p:nvPr/>
        </p:nvSpPr>
        <p:spPr>
          <a:xfrm>
            <a:off x="1210780" y="4850025"/>
            <a:ext cx="850842" cy="722833"/>
          </a:xfrm>
          <a:prstGeom prst="rect">
            <a:avLst/>
          </a:prstGeom>
          <a:solidFill>
            <a:schemeClr val="accent1">
              <a:alpha val="50000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223913"/>
              </p:ext>
            </p:extLst>
          </p:nvPr>
        </p:nvGraphicFramePr>
        <p:xfrm>
          <a:off x="2259984" y="2583584"/>
          <a:ext cx="3493140" cy="307766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82190"/>
                <a:gridCol w="582190"/>
                <a:gridCol w="582190"/>
                <a:gridCol w="582190"/>
                <a:gridCol w="582190"/>
                <a:gridCol w="582190"/>
              </a:tblGrid>
              <a:tr h="629392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764379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819797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035" y="2647482"/>
            <a:ext cx="451839" cy="443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901491" y="2623995"/>
            <a:ext cx="463807" cy="463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431" y="2650879"/>
            <a:ext cx="447303" cy="441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792417"/>
              </p:ext>
            </p:extLst>
          </p:nvPr>
        </p:nvGraphicFramePr>
        <p:xfrm>
          <a:off x="6018810" y="2512430"/>
          <a:ext cx="2153592" cy="307766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38398"/>
                <a:gridCol w="538398"/>
                <a:gridCol w="538398"/>
                <a:gridCol w="538398"/>
              </a:tblGrid>
              <a:tr h="629392">
                <a:tc>
                  <a:txBody>
                    <a:bodyPr/>
                    <a:lstStyle/>
                    <a:p>
                      <a:r>
                        <a:rPr lang="en-AU" sz="800" dirty="0" smtClean="0"/>
                        <a:t>Rational</a:t>
                      </a:r>
                      <a:endParaRPr lang="en-A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800" dirty="0" smtClean="0"/>
                        <a:t>Emotional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800" dirty="0" smtClean="0"/>
                        <a:t>Consultation</a:t>
                      </a:r>
                      <a:endParaRPr lang="en-A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800" dirty="0" smtClean="0"/>
                        <a:t>Collaboration</a:t>
                      </a:r>
                      <a:endParaRPr lang="en-AU" sz="800" dirty="0"/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764379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819797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3" name="Rounded Rectangle 42"/>
          <p:cNvSpPr/>
          <p:nvPr/>
        </p:nvSpPr>
        <p:spPr>
          <a:xfrm>
            <a:off x="6018811" y="2047356"/>
            <a:ext cx="2153589" cy="24469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Influencing Technique</a:t>
            </a:r>
            <a:endParaRPr lang="en-AU" sz="1200" dirty="0">
              <a:solidFill>
                <a:schemeClr val="tx1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8244408" y="2054245"/>
            <a:ext cx="741390" cy="244699"/>
          </a:xfrm>
          <a:prstGeom prst="roundRect">
            <a:avLst/>
          </a:prstGeom>
          <a:solidFill>
            <a:schemeClr val="accent1">
              <a:alpha val="50000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200" dirty="0" smtClean="0">
                <a:solidFill>
                  <a:schemeClr val="tx1"/>
                </a:solidFill>
              </a:rPr>
              <a:t>Priority</a:t>
            </a:r>
            <a:endParaRPr lang="en-AU" sz="1200" dirty="0">
              <a:solidFill>
                <a:schemeClr val="tx1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7134" y="2608009"/>
            <a:ext cx="495276" cy="46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127" y="2608009"/>
            <a:ext cx="434672" cy="430924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247" y="2721769"/>
            <a:ext cx="429928" cy="295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>
            <a:stCxn id="96" idx="2"/>
          </p:cNvCxnSpPr>
          <p:nvPr/>
        </p:nvCxnSpPr>
        <p:spPr>
          <a:xfrm>
            <a:off x="1152175" y="1918422"/>
            <a:ext cx="536" cy="1120511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029418"/>
              </p:ext>
            </p:extLst>
          </p:nvPr>
        </p:nvGraphicFramePr>
        <p:xfrm>
          <a:off x="8363313" y="2515966"/>
          <a:ext cx="624840" cy="306250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8280"/>
                <a:gridCol w="208280"/>
                <a:gridCol w="208280"/>
              </a:tblGrid>
              <a:tr h="625002">
                <a:tc>
                  <a:txBody>
                    <a:bodyPr/>
                    <a:lstStyle/>
                    <a:p>
                      <a:r>
                        <a:rPr lang="en-AU" sz="800" dirty="0" smtClean="0"/>
                        <a:t>High </a:t>
                      </a:r>
                      <a:endParaRPr lang="en-A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800" dirty="0" smtClean="0"/>
                        <a:t>Medium</a:t>
                      </a:r>
                    </a:p>
                    <a:p>
                      <a:endParaRPr lang="en-A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800" dirty="0" smtClean="0"/>
                        <a:t>Low</a:t>
                      </a:r>
                      <a:endParaRPr lang="en-AU" sz="800" dirty="0"/>
                    </a:p>
                  </a:txBody>
                  <a:tcPr/>
                </a:tc>
              </a:tr>
              <a:tr h="705876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705876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705876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Pentagon 19"/>
          <p:cNvSpPr/>
          <p:nvPr/>
        </p:nvSpPr>
        <p:spPr>
          <a:xfrm>
            <a:off x="2227414" y="6034808"/>
            <a:ext cx="3496713" cy="288032"/>
          </a:xfrm>
          <a:prstGeom prst="homePlate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What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57" name="Pentagon 56"/>
          <p:cNvSpPr/>
          <p:nvPr/>
        </p:nvSpPr>
        <p:spPr>
          <a:xfrm>
            <a:off x="254404" y="6008222"/>
            <a:ext cx="1807217" cy="288032"/>
          </a:xfrm>
          <a:prstGeom prst="homePlate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Who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58" name="Pentagon 57"/>
          <p:cNvSpPr/>
          <p:nvPr/>
        </p:nvSpPr>
        <p:spPr>
          <a:xfrm>
            <a:off x="6018811" y="6045805"/>
            <a:ext cx="2153589" cy="288032"/>
          </a:xfrm>
          <a:prstGeom prst="homePlate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How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59" name="Pentagon 58"/>
          <p:cNvSpPr/>
          <p:nvPr/>
        </p:nvSpPr>
        <p:spPr>
          <a:xfrm>
            <a:off x="8232177" y="6045805"/>
            <a:ext cx="871747" cy="288032"/>
          </a:xfrm>
          <a:prstGeom prst="homePlate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When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116632"/>
            <a:ext cx="1547664" cy="540414"/>
          </a:xfrm>
          <a:prstGeom prst="rect">
            <a:avLst/>
          </a:prstGeom>
        </p:spPr>
      </p:pic>
      <p:sp>
        <p:nvSpPr>
          <p:cNvPr id="62" name="Text Box 2"/>
          <p:cNvSpPr txBox="1">
            <a:spLocks noChangeArrowheads="1"/>
          </p:cNvSpPr>
          <p:nvPr/>
        </p:nvSpPr>
        <p:spPr bwMode="auto">
          <a:xfrm rot="10800000" flipV="1">
            <a:off x="946833" y="5661248"/>
            <a:ext cx="6227272" cy="4571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65000"/>
              </a:lnSpc>
              <a:spcAft>
                <a:spcPts val="0"/>
              </a:spcAft>
            </a:pPr>
            <a:r>
              <a:rPr lang="en-AU" sz="900" dirty="0">
                <a:solidFill>
                  <a:srgbClr val="7F7F7F"/>
                </a:solidFill>
                <a:effectLst/>
                <a:latin typeface="Calibri"/>
                <a:ea typeface="Times New Roman"/>
              </a:rPr>
              <a:t> </a:t>
            </a:r>
            <a:endParaRPr lang="en-AU" sz="1000" dirty="0">
              <a:solidFill>
                <a:srgbClr val="000080"/>
              </a:solidFill>
              <a:effectLst/>
              <a:latin typeface="Arial"/>
              <a:ea typeface="Times New Roman"/>
            </a:endParaRPr>
          </a:p>
          <a:p>
            <a:pPr>
              <a:lnSpc>
                <a:spcPct val="165000"/>
              </a:lnSpc>
              <a:spcAft>
                <a:spcPts val="0"/>
              </a:spcAft>
            </a:pPr>
            <a:r>
              <a:rPr lang="en-AU" sz="900" dirty="0">
                <a:solidFill>
                  <a:srgbClr val="7F7F7F"/>
                </a:solidFill>
                <a:effectLst/>
                <a:latin typeface="Calibri"/>
                <a:ea typeface="Times New Roman"/>
              </a:rPr>
              <a:t> </a:t>
            </a:r>
            <a:endParaRPr lang="en-AU" sz="1000" dirty="0">
              <a:solidFill>
                <a:srgbClr val="000080"/>
              </a:solidFill>
              <a:effectLst/>
              <a:latin typeface="Arial"/>
              <a:ea typeface="Times New Roman"/>
            </a:endParaRPr>
          </a:p>
          <a:p>
            <a:pPr>
              <a:lnSpc>
                <a:spcPct val="165000"/>
              </a:lnSpc>
              <a:spcAft>
                <a:spcPts val="0"/>
              </a:spcAft>
            </a:pPr>
            <a:r>
              <a:rPr lang="en-AU" sz="900" dirty="0">
                <a:solidFill>
                  <a:srgbClr val="7F7F7F"/>
                </a:solidFill>
                <a:effectLst/>
                <a:latin typeface="Calibri"/>
                <a:ea typeface="Times New Roman"/>
              </a:rPr>
              <a:t> </a:t>
            </a:r>
            <a:endParaRPr lang="en-AU" sz="1000" dirty="0">
              <a:solidFill>
                <a:srgbClr val="000080"/>
              </a:solidFill>
              <a:effectLst/>
              <a:latin typeface="Arial"/>
              <a:ea typeface="Times New Roman"/>
            </a:endParaRPr>
          </a:p>
          <a:p>
            <a:pPr>
              <a:lnSpc>
                <a:spcPct val="165000"/>
              </a:lnSpc>
              <a:spcAft>
                <a:spcPts val="0"/>
              </a:spcAft>
            </a:pPr>
            <a:r>
              <a:rPr lang="en-AU" sz="900" dirty="0">
                <a:solidFill>
                  <a:srgbClr val="7F7F7F"/>
                </a:solidFill>
                <a:effectLst/>
                <a:latin typeface="Calibri"/>
                <a:ea typeface="Times New Roman"/>
              </a:rPr>
              <a:t>Clearpoint Communications Pty. Ltd / www.clearpointcommunications.com.au / PO Box, Seaforth NSW 2092 / +61 2 9400 2716 </a:t>
            </a:r>
            <a:endParaRPr lang="en-AU" sz="1000" dirty="0">
              <a:solidFill>
                <a:srgbClr val="000080"/>
              </a:solidFill>
              <a:effectLst/>
              <a:latin typeface="Arial"/>
              <a:ea typeface="Times New Roman"/>
            </a:endParaRPr>
          </a:p>
          <a:p>
            <a:pPr>
              <a:lnSpc>
                <a:spcPct val="165000"/>
              </a:lnSpc>
              <a:spcAft>
                <a:spcPts val="0"/>
              </a:spcAft>
            </a:pPr>
            <a:r>
              <a:rPr lang="en-AU" sz="900" dirty="0">
                <a:solidFill>
                  <a:srgbClr val="7F7F7F"/>
                </a:solidFill>
                <a:effectLst/>
                <a:latin typeface="Calibri"/>
                <a:ea typeface="Times New Roman"/>
              </a:rPr>
              <a:t>ABN: 48 147 409 078																																		</a:t>
            </a:r>
            <a:endParaRPr lang="en-AU" sz="1000" dirty="0">
              <a:solidFill>
                <a:srgbClr val="000080"/>
              </a:solidFill>
              <a:effectLst/>
              <a:latin typeface="Arial"/>
              <a:ea typeface="Times New Roman"/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243803" y="3203811"/>
            <a:ext cx="850842" cy="725984"/>
          </a:xfrm>
          <a:prstGeom prst="roundRect">
            <a:avLst/>
          </a:prstGeom>
          <a:solidFill>
            <a:schemeClr val="accent1">
              <a:alpha val="50000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800" dirty="0">
              <a:solidFill>
                <a:schemeClr val="tx1"/>
              </a:solidFill>
            </a:endParaRPr>
          </a:p>
        </p:txBody>
      </p:sp>
      <p:sp>
        <p:nvSpPr>
          <p:cNvPr id="72" name="Right Arrow 71"/>
          <p:cNvSpPr/>
          <p:nvPr/>
        </p:nvSpPr>
        <p:spPr>
          <a:xfrm rot="16200000">
            <a:off x="499804" y="3170759"/>
            <a:ext cx="360040" cy="432048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3" name="TextBox 72"/>
          <p:cNvSpPr txBox="1"/>
          <p:nvPr/>
        </p:nvSpPr>
        <p:spPr>
          <a:xfrm>
            <a:off x="292590" y="3602807"/>
            <a:ext cx="7920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00" dirty="0" smtClean="0"/>
              <a:t>Management</a:t>
            </a:r>
            <a:endParaRPr lang="en-AU" sz="800" dirty="0"/>
          </a:p>
        </p:txBody>
      </p:sp>
      <p:sp>
        <p:nvSpPr>
          <p:cNvPr id="74" name="TextBox 73"/>
          <p:cNvSpPr txBox="1"/>
          <p:nvPr/>
        </p:nvSpPr>
        <p:spPr>
          <a:xfrm>
            <a:off x="1190807" y="3149513"/>
            <a:ext cx="966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" dirty="0" smtClean="0"/>
              <a:t>1………………………….</a:t>
            </a:r>
          </a:p>
          <a:p>
            <a:r>
              <a:rPr lang="en-AU" sz="800" dirty="0" smtClean="0"/>
              <a:t>2………………………….</a:t>
            </a:r>
          </a:p>
          <a:p>
            <a:r>
              <a:rPr lang="en-AU" sz="800" dirty="0" smtClean="0"/>
              <a:t>3………………………….</a:t>
            </a:r>
          </a:p>
          <a:p>
            <a:r>
              <a:rPr lang="en-AU" sz="800" dirty="0" smtClean="0"/>
              <a:t>4………………………….</a:t>
            </a:r>
          </a:p>
          <a:p>
            <a:r>
              <a:rPr lang="en-AU" sz="800" dirty="0" smtClean="0"/>
              <a:t>5………………………….</a:t>
            </a:r>
            <a:endParaRPr lang="en-AU" sz="800" dirty="0"/>
          </a:p>
        </p:txBody>
      </p:sp>
      <p:sp>
        <p:nvSpPr>
          <p:cNvPr id="75" name="Rectangle 74"/>
          <p:cNvSpPr/>
          <p:nvPr/>
        </p:nvSpPr>
        <p:spPr>
          <a:xfrm>
            <a:off x="1190807" y="3277622"/>
            <a:ext cx="850842" cy="722833"/>
          </a:xfrm>
          <a:prstGeom prst="rect">
            <a:avLst/>
          </a:prstGeom>
          <a:solidFill>
            <a:schemeClr val="accent1">
              <a:alpha val="50000"/>
            </a:schemeClr>
          </a:solidFill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TextBox 24"/>
          <p:cNvSpPr txBox="1"/>
          <p:nvPr/>
        </p:nvSpPr>
        <p:spPr>
          <a:xfrm>
            <a:off x="2157786" y="2077566"/>
            <a:ext cx="3754661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AU" sz="1000" dirty="0" smtClean="0">
                <a:solidFill>
                  <a:srgbClr val="FF0000"/>
                </a:solidFill>
              </a:rPr>
              <a:t>Designers reference only: </a:t>
            </a:r>
            <a:r>
              <a:rPr lang="en-AU" sz="1000" dirty="0" smtClean="0"/>
              <a:t>These icons have the following meaning:</a:t>
            </a:r>
            <a:endParaRPr lang="en-AU" sz="1000" dirty="0" smtClean="0">
              <a:solidFill>
                <a:srgbClr val="FF0000"/>
              </a:solidFill>
            </a:endParaRPr>
          </a:p>
          <a:p>
            <a:r>
              <a:rPr lang="en-AU" sz="1000" dirty="0" smtClean="0">
                <a:solidFill>
                  <a:srgbClr val="FF0000"/>
                </a:solidFill>
              </a:rPr>
              <a:t>    </a:t>
            </a:r>
            <a:r>
              <a:rPr lang="en-AU" sz="1000" dirty="0" smtClean="0"/>
              <a:t>Email             Phone       Meeting     System       Report          Present</a:t>
            </a:r>
            <a:endParaRPr lang="en-AU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1210781" y="2054245"/>
            <a:ext cx="813910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AU" sz="800" dirty="0" smtClean="0">
                <a:solidFill>
                  <a:srgbClr val="FF0000"/>
                </a:solidFill>
              </a:rPr>
              <a:t>Designer reference only: </a:t>
            </a:r>
            <a:r>
              <a:rPr lang="en-AU" sz="800" dirty="0" smtClean="0"/>
              <a:t>This section is  initials of people in each channel</a:t>
            </a:r>
            <a:endParaRPr lang="en-AU" sz="800" dirty="0"/>
          </a:p>
        </p:txBody>
      </p:sp>
      <p:sp>
        <p:nvSpPr>
          <p:cNvPr id="52" name="TextBox 51"/>
          <p:cNvSpPr txBox="1"/>
          <p:nvPr/>
        </p:nvSpPr>
        <p:spPr>
          <a:xfrm>
            <a:off x="4829463" y="791646"/>
            <a:ext cx="3066005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AU" sz="800" dirty="0" smtClean="0">
                <a:solidFill>
                  <a:srgbClr val="FF0000"/>
                </a:solidFill>
              </a:rPr>
              <a:t>Designer reference only: </a:t>
            </a:r>
            <a:r>
              <a:rPr lang="en-AU" sz="800" dirty="0" smtClean="0"/>
              <a:t>The flow of this model is for reference only, designers should feel free to develop their own shapes, structure and flow to the model</a:t>
            </a:r>
            <a:endParaRPr lang="en-AU" sz="800" dirty="0"/>
          </a:p>
        </p:txBody>
      </p:sp>
    </p:spTree>
    <p:extLst>
      <p:ext uri="{BB962C8B-B14F-4D97-AF65-F5344CB8AC3E}">
        <p14:creationId xmlns:p14="http://schemas.microsoft.com/office/powerpoint/2010/main" val="271775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123</Words>
  <Application>Microsoft Office PowerPoint</Application>
  <PresentationFormat>On-screen Show (4:3)</PresentationFormat>
  <Paragraphs>50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Dominic</dc:creator>
  <cp:lastModifiedBy>Dominic</cp:lastModifiedBy>
  <cp:revision>23</cp:revision>
  <cp:lastPrinted>2012-02-09T23:45:27Z</cp:lastPrinted>
  <dcterms:created xsi:type="dcterms:W3CDTF">2012-02-09T04:30:22Z</dcterms:created>
  <dcterms:modified xsi:type="dcterms:W3CDTF">2012-02-11T03:54:40Z</dcterms:modified>
</cp:coreProperties>
</file>